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45" d="100"/>
          <a:sy n="45" d="100"/>
        </p:scale>
        <p:origin x="6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9/25/2018</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9/25/2018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9/25/2018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9/25/2018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9/25/2018</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9/25/2018</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fpzg.unizg.hr/en/in/during_the_mobility/learning_agreement_chang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0484A-636F-4207-8D84-043C0A7A94C4}"/>
              </a:ext>
            </a:extLst>
          </p:cNvPr>
          <p:cNvSpPr>
            <a:spLocks noGrp="1"/>
          </p:cNvSpPr>
          <p:nvPr>
            <p:ph type="ctrTitle"/>
          </p:nvPr>
        </p:nvSpPr>
        <p:spPr/>
        <p:txBody>
          <a:bodyPr>
            <a:normAutofit fontScale="90000"/>
          </a:bodyPr>
          <a:lstStyle/>
          <a:p>
            <a:pPr algn="ctr"/>
            <a:r>
              <a:rPr lang="en-US" dirty="0"/>
              <a:t>Welcome to the Faculty of Political Science!</a:t>
            </a:r>
            <a:endParaRPr lang="hr-HR" dirty="0"/>
          </a:p>
        </p:txBody>
      </p:sp>
      <p:sp>
        <p:nvSpPr>
          <p:cNvPr id="3" name="Subtitle 2">
            <a:extLst>
              <a:ext uri="{FF2B5EF4-FFF2-40B4-BE49-F238E27FC236}">
                <a16:creationId xmlns:a16="http://schemas.microsoft.com/office/drawing/2014/main" id="{390A3C35-8748-42C5-AD48-EF8176DDD868}"/>
              </a:ext>
            </a:extLst>
          </p:cNvPr>
          <p:cNvSpPr>
            <a:spLocks noGrp="1"/>
          </p:cNvSpPr>
          <p:nvPr>
            <p:ph type="subTitle" idx="1"/>
          </p:nvPr>
        </p:nvSpPr>
        <p:spPr/>
        <p:txBody>
          <a:bodyPr/>
          <a:lstStyle/>
          <a:p>
            <a:pPr algn="ctr"/>
            <a:r>
              <a:rPr lang="hr-HR" dirty="0"/>
              <a:t>Short </a:t>
            </a:r>
            <a:r>
              <a:rPr lang="hr-HR" dirty="0" err="1"/>
              <a:t>Guide</a:t>
            </a:r>
            <a:r>
              <a:rPr lang="hr-HR" dirty="0"/>
              <a:t> for </a:t>
            </a:r>
            <a:r>
              <a:rPr lang="hr-HR" dirty="0" err="1"/>
              <a:t>international</a:t>
            </a:r>
            <a:r>
              <a:rPr lang="hr-HR" dirty="0"/>
              <a:t> </a:t>
            </a:r>
            <a:r>
              <a:rPr lang="hr-HR" dirty="0" err="1"/>
              <a:t>students</a:t>
            </a:r>
            <a:endParaRPr lang="hr-HR" dirty="0"/>
          </a:p>
        </p:txBody>
      </p:sp>
    </p:spTree>
    <p:extLst>
      <p:ext uri="{BB962C8B-B14F-4D97-AF65-F5344CB8AC3E}">
        <p14:creationId xmlns:p14="http://schemas.microsoft.com/office/powerpoint/2010/main" val="3380771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E2D83-7FE9-4E04-9D34-7B7DE8F1467B}"/>
              </a:ext>
            </a:extLst>
          </p:cNvPr>
          <p:cNvSpPr>
            <a:spLocks noGrp="1"/>
          </p:cNvSpPr>
          <p:nvPr>
            <p:ph type="title"/>
          </p:nvPr>
        </p:nvSpPr>
        <p:spPr/>
        <p:txBody>
          <a:bodyPr/>
          <a:lstStyle/>
          <a:p>
            <a:r>
              <a:rPr lang="hr-HR" dirty="0" err="1"/>
              <a:t>Contact</a:t>
            </a:r>
            <a:r>
              <a:rPr lang="hr-HR" dirty="0"/>
              <a:t> </a:t>
            </a:r>
            <a:r>
              <a:rPr lang="hr-HR" dirty="0" err="1"/>
              <a:t>information</a:t>
            </a:r>
            <a:endParaRPr lang="hr-HR" dirty="0"/>
          </a:p>
        </p:txBody>
      </p:sp>
      <p:sp>
        <p:nvSpPr>
          <p:cNvPr id="3" name="Content Placeholder 2">
            <a:extLst>
              <a:ext uri="{FF2B5EF4-FFF2-40B4-BE49-F238E27FC236}">
                <a16:creationId xmlns:a16="http://schemas.microsoft.com/office/drawing/2014/main" id="{2FC8EFD1-8B9A-4AAA-B4D1-C8241A9410E3}"/>
              </a:ext>
            </a:extLst>
          </p:cNvPr>
          <p:cNvSpPr>
            <a:spLocks noGrp="1"/>
          </p:cNvSpPr>
          <p:nvPr>
            <p:ph idx="1"/>
          </p:nvPr>
        </p:nvSpPr>
        <p:spPr>
          <a:xfrm>
            <a:off x="467833" y="2015732"/>
            <a:ext cx="11461897" cy="4037749"/>
          </a:xfrm>
        </p:spPr>
        <p:txBody>
          <a:bodyPr>
            <a:normAutofit/>
          </a:bodyPr>
          <a:lstStyle/>
          <a:p>
            <a:r>
              <a:rPr lang="hr-HR" dirty="0"/>
              <a:t>Toni Kliškić – toni.kliskic@fpzg.hr, </a:t>
            </a:r>
            <a:r>
              <a:rPr lang="hr-HR" dirty="0" err="1"/>
              <a:t>or</a:t>
            </a:r>
            <a:r>
              <a:rPr lang="hr-HR" dirty="0"/>
              <a:t> exchange@fpzg.hr</a:t>
            </a:r>
          </a:p>
          <a:p>
            <a:pPr marL="0" indent="0">
              <a:buNone/>
            </a:pPr>
            <a:endParaRPr lang="hr-HR" sz="800" dirty="0"/>
          </a:p>
          <a:p>
            <a:pPr marL="0" indent="0">
              <a:buNone/>
            </a:pPr>
            <a:r>
              <a:rPr lang="hr-HR" b="1" u="sng" dirty="0"/>
              <a:t>Erasmus </a:t>
            </a:r>
            <a:r>
              <a:rPr lang="en-GB" b="1" u="sng" dirty="0"/>
              <a:t>buddy</a:t>
            </a:r>
            <a:r>
              <a:rPr lang="hr-HR" b="1" u="sng" dirty="0"/>
              <a:t> </a:t>
            </a:r>
            <a:r>
              <a:rPr lang="hr-HR" b="1" u="sng" dirty="0" err="1"/>
              <a:t>mentors</a:t>
            </a:r>
            <a:endParaRPr lang="hr-HR" sz="800" dirty="0"/>
          </a:p>
          <a:p>
            <a:pPr marL="0" indent="0">
              <a:buNone/>
            </a:pPr>
            <a:r>
              <a:rPr lang="hr-HR" dirty="0"/>
              <a:t>Martina Lozo - martina.lozo1@gmail.com	Franka Kos - franka.kos.franka@gmail.com</a:t>
            </a:r>
          </a:p>
          <a:p>
            <a:pPr marL="0" indent="0">
              <a:buNone/>
            </a:pPr>
            <a:r>
              <a:rPr lang="hr-HR" dirty="0"/>
              <a:t>Domagoj Rimac - domirimac@gmail.com	Amra Čaušević - amra.causevic1@gmail.com</a:t>
            </a:r>
          </a:p>
          <a:p>
            <a:pPr marL="0" indent="0">
              <a:buNone/>
            </a:pPr>
            <a:r>
              <a:rPr lang="hr-HR" dirty="0"/>
              <a:t>Matea Zovko - zovkomatea@gmail.com		Ana </a:t>
            </a:r>
            <a:r>
              <a:rPr lang="hr-HR" dirty="0" err="1"/>
              <a:t>Čobanov</a:t>
            </a:r>
            <a:r>
              <a:rPr lang="hr-HR" dirty="0"/>
              <a:t> - acobanov257@gmail.com</a:t>
            </a:r>
          </a:p>
          <a:p>
            <a:pPr marL="0" indent="0">
              <a:buNone/>
            </a:pPr>
            <a:r>
              <a:rPr lang="hr-HR" dirty="0"/>
              <a:t>Jelena </a:t>
            </a:r>
            <a:r>
              <a:rPr lang="hr-HR" dirty="0" err="1"/>
              <a:t>Čubrić</a:t>
            </a:r>
            <a:r>
              <a:rPr lang="hr-HR" dirty="0"/>
              <a:t> - jelena.cubric21@gmail.com	Katarina </a:t>
            </a:r>
            <a:r>
              <a:rPr lang="hr-HR" dirty="0" err="1"/>
              <a:t>Ignac</a:t>
            </a:r>
            <a:r>
              <a:rPr lang="hr-HR" dirty="0"/>
              <a:t> - katarinaignac2108@gmail.com</a:t>
            </a:r>
          </a:p>
          <a:p>
            <a:pPr marL="0" indent="0">
              <a:buNone/>
            </a:pPr>
            <a:r>
              <a:rPr lang="hr-HR" dirty="0"/>
              <a:t>Roko Kulušić-</a:t>
            </a:r>
            <a:r>
              <a:rPr lang="hr-HR" dirty="0" err="1"/>
              <a:t>Neral</a:t>
            </a:r>
            <a:r>
              <a:rPr lang="hr-HR" dirty="0"/>
              <a:t> - rkulusic@me.com		Petra Kozjak - petrakozjak321@gmail.com</a:t>
            </a:r>
          </a:p>
        </p:txBody>
      </p:sp>
    </p:spTree>
    <p:extLst>
      <p:ext uri="{BB962C8B-B14F-4D97-AF65-F5344CB8AC3E}">
        <p14:creationId xmlns:p14="http://schemas.microsoft.com/office/powerpoint/2010/main" val="270673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A3F6E-88B1-41AE-ADCB-FF9FB93E1934}"/>
              </a:ext>
            </a:extLst>
          </p:cNvPr>
          <p:cNvSpPr>
            <a:spLocks noGrp="1"/>
          </p:cNvSpPr>
          <p:nvPr>
            <p:ph type="title"/>
          </p:nvPr>
        </p:nvSpPr>
        <p:spPr/>
        <p:txBody>
          <a:bodyPr>
            <a:normAutofit/>
          </a:bodyPr>
          <a:lstStyle/>
          <a:p>
            <a:r>
              <a:rPr lang="hr-HR" sz="4400" dirty="0" err="1"/>
              <a:t>Course</a:t>
            </a:r>
            <a:r>
              <a:rPr lang="hr-HR" sz="4400" dirty="0"/>
              <a:t> </a:t>
            </a:r>
            <a:r>
              <a:rPr lang="hr-HR" sz="4400" dirty="0" err="1"/>
              <a:t>information</a:t>
            </a:r>
            <a:endParaRPr lang="hr-HR" sz="4400" dirty="0"/>
          </a:p>
        </p:txBody>
      </p:sp>
      <p:sp>
        <p:nvSpPr>
          <p:cNvPr id="3" name="Content Placeholder 2">
            <a:extLst>
              <a:ext uri="{FF2B5EF4-FFF2-40B4-BE49-F238E27FC236}">
                <a16:creationId xmlns:a16="http://schemas.microsoft.com/office/drawing/2014/main" id="{168DB09F-B2CF-452D-B322-7FD8CD62E97B}"/>
              </a:ext>
            </a:extLst>
          </p:cNvPr>
          <p:cNvSpPr>
            <a:spLocks noGrp="1"/>
          </p:cNvSpPr>
          <p:nvPr>
            <p:ph idx="1"/>
          </p:nvPr>
        </p:nvSpPr>
        <p:spPr/>
        <p:txBody>
          <a:bodyPr/>
          <a:lstStyle/>
          <a:p>
            <a:r>
              <a:rPr lang="hr-HR" sz="3200" b="1" dirty="0" err="1"/>
              <a:t>Public</a:t>
            </a:r>
            <a:r>
              <a:rPr lang="hr-HR" sz="3200" b="1" dirty="0"/>
              <a:t> Service Media </a:t>
            </a:r>
            <a:r>
              <a:rPr lang="hr-HR" sz="3200" dirty="0"/>
              <a:t>(Master – 7 ECTS)</a:t>
            </a:r>
            <a:r>
              <a:rPr lang="hr-HR" sz="3200" b="1" dirty="0"/>
              <a:t> </a:t>
            </a:r>
            <a:r>
              <a:rPr lang="hr-HR" sz="3200" dirty="0" err="1"/>
              <a:t>won’t</a:t>
            </a:r>
            <a:r>
              <a:rPr lang="hr-HR" sz="3200" dirty="0"/>
              <a:t> </a:t>
            </a:r>
            <a:r>
              <a:rPr lang="hr-HR" sz="3200" dirty="0" err="1"/>
              <a:t>be</a:t>
            </a:r>
            <a:r>
              <a:rPr lang="hr-HR" sz="3200" dirty="0"/>
              <a:t> </a:t>
            </a:r>
            <a:r>
              <a:rPr lang="hr-HR" sz="3200" dirty="0" err="1"/>
              <a:t>held</a:t>
            </a:r>
            <a:r>
              <a:rPr lang="hr-HR" sz="3200" dirty="0"/>
              <a:t> </a:t>
            </a:r>
            <a:r>
              <a:rPr lang="hr-HR" sz="3200" dirty="0" err="1"/>
              <a:t>this</a:t>
            </a:r>
            <a:r>
              <a:rPr lang="hr-HR" sz="3200" dirty="0"/>
              <a:t> </a:t>
            </a:r>
            <a:r>
              <a:rPr lang="hr-HR" sz="3200" dirty="0" err="1"/>
              <a:t>semeter</a:t>
            </a:r>
            <a:endParaRPr lang="hr-HR" sz="3200" dirty="0"/>
          </a:p>
          <a:p>
            <a:endParaRPr lang="hr-HR" sz="3200" dirty="0"/>
          </a:p>
          <a:p>
            <a:r>
              <a:rPr lang="hr-HR" sz="3200" b="1" dirty="0" err="1"/>
              <a:t>Television</a:t>
            </a:r>
            <a:r>
              <a:rPr lang="hr-HR" sz="3200" b="1" dirty="0"/>
              <a:t> News </a:t>
            </a:r>
            <a:r>
              <a:rPr lang="hr-HR" sz="3200" b="1" dirty="0" err="1"/>
              <a:t>in</a:t>
            </a:r>
            <a:r>
              <a:rPr lang="hr-HR" sz="3200" b="1" dirty="0"/>
              <a:t> Multimedia </a:t>
            </a:r>
            <a:r>
              <a:rPr lang="hr-HR" sz="3200" b="1" dirty="0" err="1"/>
              <a:t>Environment</a:t>
            </a:r>
            <a:r>
              <a:rPr lang="hr-HR" sz="3200" b="1" dirty="0"/>
              <a:t> </a:t>
            </a:r>
            <a:r>
              <a:rPr lang="hr-HR" sz="3200" dirty="0"/>
              <a:t>(Master – 7 ECTS) </a:t>
            </a:r>
            <a:r>
              <a:rPr lang="hr-HR" sz="3200" dirty="0" err="1"/>
              <a:t>will</a:t>
            </a:r>
            <a:r>
              <a:rPr lang="hr-HR" sz="3200" dirty="0"/>
              <a:t> </a:t>
            </a:r>
            <a:r>
              <a:rPr lang="hr-HR" sz="3200" dirty="0" err="1"/>
              <a:t>be</a:t>
            </a:r>
            <a:r>
              <a:rPr lang="hr-HR" sz="3200" dirty="0"/>
              <a:t> </a:t>
            </a:r>
            <a:r>
              <a:rPr lang="hr-HR" sz="3200" dirty="0" err="1"/>
              <a:t>held</a:t>
            </a:r>
            <a:r>
              <a:rPr lang="hr-HR" sz="3200" dirty="0"/>
              <a:t> </a:t>
            </a:r>
            <a:r>
              <a:rPr lang="hr-HR" sz="3200" dirty="0" err="1"/>
              <a:t>this</a:t>
            </a:r>
            <a:r>
              <a:rPr lang="hr-HR" sz="3200" dirty="0"/>
              <a:t> </a:t>
            </a:r>
            <a:r>
              <a:rPr lang="hr-HR" sz="3200" dirty="0" err="1"/>
              <a:t>semester</a:t>
            </a:r>
            <a:endParaRPr lang="hr-HR" sz="3200" b="1" dirty="0"/>
          </a:p>
          <a:p>
            <a:endParaRPr lang="hr-HR" dirty="0"/>
          </a:p>
        </p:txBody>
      </p:sp>
    </p:spTree>
    <p:extLst>
      <p:ext uri="{BB962C8B-B14F-4D97-AF65-F5344CB8AC3E}">
        <p14:creationId xmlns:p14="http://schemas.microsoft.com/office/powerpoint/2010/main" val="3287881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EA6E7-76A8-4AD8-830B-3627D5C28B04}"/>
              </a:ext>
            </a:extLst>
          </p:cNvPr>
          <p:cNvSpPr>
            <a:spLocks noGrp="1"/>
          </p:cNvSpPr>
          <p:nvPr>
            <p:ph type="title"/>
          </p:nvPr>
        </p:nvSpPr>
        <p:spPr/>
        <p:txBody>
          <a:bodyPr/>
          <a:lstStyle/>
          <a:p>
            <a:r>
              <a:rPr lang="en-US" dirty="0"/>
              <a:t>Autumn School on Political and Economic Aspects of Taiwan and East Asia</a:t>
            </a:r>
            <a:endParaRPr lang="hr-HR" dirty="0"/>
          </a:p>
        </p:txBody>
      </p:sp>
      <p:sp>
        <p:nvSpPr>
          <p:cNvPr id="3" name="Content Placeholder 2">
            <a:extLst>
              <a:ext uri="{FF2B5EF4-FFF2-40B4-BE49-F238E27FC236}">
                <a16:creationId xmlns:a16="http://schemas.microsoft.com/office/drawing/2014/main" id="{E58C366B-F09F-476B-8B1E-B8FF6E11118E}"/>
              </a:ext>
            </a:extLst>
          </p:cNvPr>
          <p:cNvSpPr>
            <a:spLocks noGrp="1"/>
          </p:cNvSpPr>
          <p:nvPr>
            <p:ph idx="1"/>
          </p:nvPr>
        </p:nvSpPr>
        <p:spPr>
          <a:xfrm>
            <a:off x="1534696" y="2015732"/>
            <a:ext cx="9520158" cy="4037749"/>
          </a:xfrm>
        </p:spPr>
        <p:txBody>
          <a:bodyPr>
            <a:normAutofit/>
          </a:bodyPr>
          <a:lstStyle/>
          <a:p>
            <a:r>
              <a:rPr lang="en-US" dirty="0"/>
              <a:t>The School shall include three modules of 20 teaching hours, each covering political history, political economy and international relations, security and diplomacy of the East Asia region</a:t>
            </a:r>
            <a:endParaRPr lang="hr-HR" dirty="0"/>
          </a:p>
          <a:p>
            <a:r>
              <a:rPr lang="en-US" dirty="0"/>
              <a:t>Each module shall be taught within the frame of one week (Monday to Friday) and shall be divided in 10 hours of lecture and 10 hours of discussion. Teaching schedule includes one week in October, one week in November, and one week in January.</a:t>
            </a:r>
            <a:endParaRPr lang="hr-HR" dirty="0"/>
          </a:p>
          <a:p>
            <a:r>
              <a:rPr lang="en-US" dirty="0"/>
              <a:t>The students who successfully complete the School and fulfill all requirements (60 hours of class attendance, assigned literature reading, and submitting 3 essays of 1200 words) shall be nominated for 5 ECTS points.</a:t>
            </a:r>
            <a:endParaRPr lang="hr-HR" dirty="0"/>
          </a:p>
        </p:txBody>
      </p:sp>
    </p:spTree>
    <p:extLst>
      <p:ext uri="{BB962C8B-B14F-4D97-AF65-F5344CB8AC3E}">
        <p14:creationId xmlns:p14="http://schemas.microsoft.com/office/powerpoint/2010/main" val="3711553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754ED-71D6-4787-B438-39BEC50A01F4}"/>
              </a:ext>
            </a:extLst>
          </p:cNvPr>
          <p:cNvSpPr>
            <a:spLocks noGrp="1"/>
          </p:cNvSpPr>
          <p:nvPr>
            <p:ph type="title"/>
          </p:nvPr>
        </p:nvSpPr>
        <p:spPr/>
        <p:txBody>
          <a:bodyPr>
            <a:normAutofit/>
          </a:bodyPr>
          <a:lstStyle/>
          <a:p>
            <a:r>
              <a:rPr lang="hr-HR" sz="4400" dirty="0" err="1"/>
              <a:t>Learning</a:t>
            </a:r>
            <a:r>
              <a:rPr lang="hr-HR" sz="4400" dirty="0"/>
              <a:t> </a:t>
            </a:r>
            <a:r>
              <a:rPr lang="hr-HR" sz="4400" dirty="0" err="1"/>
              <a:t>Agreement</a:t>
            </a:r>
            <a:endParaRPr lang="hr-HR" sz="4400" dirty="0"/>
          </a:p>
        </p:txBody>
      </p:sp>
      <p:sp>
        <p:nvSpPr>
          <p:cNvPr id="3" name="Content Placeholder 2">
            <a:extLst>
              <a:ext uri="{FF2B5EF4-FFF2-40B4-BE49-F238E27FC236}">
                <a16:creationId xmlns:a16="http://schemas.microsoft.com/office/drawing/2014/main" id="{11E6A532-5603-421B-8C5B-C71641E8D289}"/>
              </a:ext>
            </a:extLst>
          </p:cNvPr>
          <p:cNvSpPr>
            <a:spLocks noGrp="1"/>
          </p:cNvSpPr>
          <p:nvPr>
            <p:ph idx="1"/>
          </p:nvPr>
        </p:nvSpPr>
        <p:spPr/>
        <p:txBody>
          <a:bodyPr/>
          <a:lstStyle/>
          <a:p>
            <a:r>
              <a:rPr lang="hr-HR" sz="2800" dirty="0" err="1"/>
              <a:t>Students</a:t>
            </a:r>
            <a:r>
              <a:rPr lang="hr-HR" sz="2800" dirty="0"/>
              <a:t> </a:t>
            </a:r>
            <a:r>
              <a:rPr lang="hr-HR" sz="2800" dirty="0" err="1"/>
              <a:t>have</a:t>
            </a:r>
            <a:r>
              <a:rPr lang="hr-HR" sz="2800" dirty="0"/>
              <a:t> 3 </a:t>
            </a:r>
            <a:r>
              <a:rPr lang="hr-HR" sz="2800" dirty="0" err="1"/>
              <a:t>weeks</a:t>
            </a:r>
            <a:r>
              <a:rPr lang="hr-HR" sz="2800" dirty="0"/>
              <a:t> to </a:t>
            </a:r>
            <a:r>
              <a:rPr lang="hr-HR" sz="2800" dirty="0" err="1"/>
              <a:t>change</a:t>
            </a:r>
            <a:r>
              <a:rPr lang="hr-HR" sz="2800" dirty="0"/>
              <a:t> </a:t>
            </a:r>
            <a:r>
              <a:rPr lang="hr-HR" sz="2800" dirty="0" err="1"/>
              <a:t>the</a:t>
            </a:r>
            <a:r>
              <a:rPr lang="hr-HR" sz="2800" dirty="0"/>
              <a:t> </a:t>
            </a:r>
            <a:r>
              <a:rPr lang="hr-HR" sz="2800" dirty="0" err="1"/>
              <a:t>Learning</a:t>
            </a:r>
            <a:r>
              <a:rPr lang="hr-HR" sz="2800" dirty="0"/>
              <a:t> </a:t>
            </a:r>
            <a:r>
              <a:rPr lang="hr-HR" sz="2800" dirty="0" err="1"/>
              <a:t>Agreement</a:t>
            </a:r>
            <a:endParaRPr lang="hr-HR" sz="2800" dirty="0"/>
          </a:p>
          <a:p>
            <a:r>
              <a:rPr lang="hr-HR" sz="2800" dirty="0" err="1"/>
              <a:t>Deadline</a:t>
            </a:r>
            <a:r>
              <a:rPr lang="hr-HR" sz="2800" dirty="0"/>
              <a:t>: </a:t>
            </a:r>
            <a:r>
              <a:rPr lang="hr-HR" sz="2800" b="1" dirty="0" err="1"/>
              <a:t>October</a:t>
            </a:r>
            <a:r>
              <a:rPr lang="hr-HR" sz="2800" b="1" dirty="0"/>
              <a:t> 19th </a:t>
            </a:r>
            <a:endParaRPr lang="hr-HR" sz="2800" dirty="0"/>
          </a:p>
          <a:p>
            <a:r>
              <a:rPr lang="hr-HR" sz="2800" dirty="0" err="1"/>
              <a:t>The</a:t>
            </a:r>
            <a:r>
              <a:rPr lang="hr-HR" sz="2800" dirty="0"/>
              <a:t> </a:t>
            </a:r>
            <a:r>
              <a:rPr lang="hr-HR" sz="2800" dirty="0" err="1"/>
              <a:t>Learning</a:t>
            </a:r>
            <a:r>
              <a:rPr lang="hr-HR" sz="2800" dirty="0"/>
              <a:t> </a:t>
            </a:r>
            <a:r>
              <a:rPr lang="hr-HR" sz="2800" dirty="0" err="1"/>
              <a:t>Agreement</a:t>
            </a:r>
            <a:r>
              <a:rPr lang="hr-HR" sz="2800" dirty="0"/>
              <a:t> </a:t>
            </a:r>
            <a:r>
              <a:rPr lang="hr-HR" sz="2800" dirty="0" err="1"/>
              <a:t>changes</a:t>
            </a:r>
            <a:r>
              <a:rPr lang="hr-HR" sz="2800" dirty="0"/>
              <a:t> </a:t>
            </a:r>
            <a:r>
              <a:rPr lang="hr-HR" sz="2800" dirty="0" err="1"/>
              <a:t>need</a:t>
            </a:r>
            <a:r>
              <a:rPr lang="hr-HR" sz="2800" dirty="0"/>
              <a:t> to </a:t>
            </a:r>
            <a:r>
              <a:rPr lang="hr-HR" sz="2800" dirty="0" err="1"/>
              <a:t>be</a:t>
            </a:r>
            <a:r>
              <a:rPr lang="hr-HR" sz="2800" dirty="0"/>
              <a:t> </a:t>
            </a:r>
            <a:r>
              <a:rPr lang="hr-HR" sz="2800" dirty="0" err="1"/>
              <a:t>signed</a:t>
            </a:r>
            <a:r>
              <a:rPr lang="hr-HR" sz="2800" dirty="0"/>
              <a:t> </a:t>
            </a:r>
            <a:r>
              <a:rPr lang="hr-HR" sz="2800" dirty="0" err="1"/>
              <a:t>by</a:t>
            </a:r>
            <a:r>
              <a:rPr lang="hr-HR" sz="2800" dirty="0"/>
              <a:t> student, </a:t>
            </a:r>
            <a:r>
              <a:rPr lang="hr-HR" sz="2800" dirty="0" err="1"/>
              <a:t>our</a:t>
            </a:r>
            <a:r>
              <a:rPr lang="hr-HR" sz="2800" dirty="0"/>
              <a:t> ECTS </a:t>
            </a:r>
            <a:r>
              <a:rPr lang="hr-HR" sz="2800" dirty="0" err="1"/>
              <a:t>coordinator</a:t>
            </a:r>
            <a:r>
              <a:rPr lang="hr-HR" sz="2800" dirty="0"/>
              <a:t> and </a:t>
            </a:r>
            <a:r>
              <a:rPr lang="hr-HR" sz="2800" dirty="0" err="1"/>
              <a:t>person</a:t>
            </a:r>
            <a:r>
              <a:rPr lang="hr-HR" sz="2800" dirty="0"/>
              <a:t> </a:t>
            </a:r>
            <a:r>
              <a:rPr lang="hr-HR" sz="2800" dirty="0" err="1"/>
              <a:t>responsible</a:t>
            </a:r>
            <a:r>
              <a:rPr lang="hr-HR" sz="2800" dirty="0"/>
              <a:t> for student </a:t>
            </a:r>
            <a:r>
              <a:rPr lang="hr-HR" sz="2800" dirty="0" err="1"/>
              <a:t>mobility</a:t>
            </a:r>
            <a:r>
              <a:rPr lang="hr-HR" sz="2800" dirty="0"/>
              <a:t> at student home </a:t>
            </a:r>
            <a:r>
              <a:rPr lang="hr-HR" sz="2800" dirty="0" err="1"/>
              <a:t>faculty</a:t>
            </a:r>
            <a:r>
              <a:rPr lang="hr-HR" sz="2800" dirty="0"/>
              <a:t>/</a:t>
            </a:r>
            <a:r>
              <a:rPr lang="hr-HR" sz="2800" dirty="0" err="1"/>
              <a:t>university</a:t>
            </a:r>
            <a:endParaRPr lang="hr-HR" sz="2800" dirty="0"/>
          </a:p>
          <a:p>
            <a:pPr marL="0" indent="0">
              <a:buNone/>
            </a:pPr>
            <a:endParaRPr lang="hr-HR" dirty="0"/>
          </a:p>
        </p:txBody>
      </p:sp>
    </p:spTree>
    <p:extLst>
      <p:ext uri="{BB962C8B-B14F-4D97-AF65-F5344CB8AC3E}">
        <p14:creationId xmlns:p14="http://schemas.microsoft.com/office/powerpoint/2010/main" val="3415677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A1251-5FB5-4A48-B44B-59AE469006AF}"/>
              </a:ext>
            </a:extLst>
          </p:cNvPr>
          <p:cNvSpPr>
            <a:spLocks noGrp="1"/>
          </p:cNvSpPr>
          <p:nvPr>
            <p:ph type="title"/>
          </p:nvPr>
        </p:nvSpPr>
        <p:spPr>
          <a:xfrm>
            <a:off x="1534696" y="279901"/>
            <a:ext cx="9520158" cy="1049235"/>
          </a:xfrm>
        </p:spPr>
        <p:txBody>
          <a:bodyPr>
            <a:normAutofit/>
          </a:bodyPr>
          <a:lstStyle/>
          <a:p>
            <a:r>
              <a:rPr lang="hr-HR" sz="4000" dirty="0"/>
              <a:t>How to </a:t>
            </a:r>
            <a:r>
              <a:rPr lang="hr-HR" sz="4000" dirty="0" err="1"/>
              <a:t>change</a:t>
            </a:r>
            <a:r>
              <a:rPr lang="hr-HR" sz="4000" dirty="0"/>
              <a:t> </a:t>
            </a:r>
            <a:r>
              <a:rPr lang="hr-HR" sz="4000" dirty="0" err="1"/>
              <a:t>the</a:t>
            </a:r>
            <a:r>
              <a:rPr lang="hr-HR" sz="4000" dirty="0"/>
              <a:t> </a:t>
            </a:r>
            <a:r>
              <a:rPr lang="hr-HR" sz="4000" dirty="0" err="1"/>
              <a:t>Learning</a:t>
            </a:r>
            <a:r>
              <a:rPr lang="hr-HR" sz="4000" dirty="0"/>
              <a:t> </a:t>
            </a:r>
            <a:r>
              <a:rPr lang="hr-HR" sz="4000" dirty="0" err="1"/>
              <a:t>Agreement</a:t>
            </a:r>
            <a:r>
              <a:rPr lang="hr-HR" sz="4000" dirty="0"/>
              <a:t>?</a:t>
            </a:r>
          </a:p>
        </p:txBody>
      </p:sp>
      <p:sp>
        <p:nvSpPr>
          <p:cNvPr id="3" name="Content Placeholder 2">
            <a:extLst>
              <a:ext uri="{FF2B5EF4-FFF2-40B4-BE49-F238E27FC236}">
                <a16:creationId xmlns:a16="http://schemas.microsoft.com/office/drawing/2014/main" id="{DF375E0E-0D7E-474D-9CBD-A35292900F3A}"/>
              </a:ext>
            </a:extLst>
          </p:cNvPr>
          <p:cNvSpPr>
            <a:spLocks noGrp="1"/>
          </p:cNvSpPr>
          <p:nvPr>
            <p:ph idx="1"/>
          </p:nvPr>
        </p:nvSpPr>
        <p:spPr>
          <a:xfrm>
            <a:off x="1534696" y="1329136"/>
            <a:ext cx="9520158" cy="4724345"/>
          </a:xfrm>
        </p:spPr>
        <p:txBody>
          <a:bodyPr>
            <a:normAutofit lnSpcReduction="10000"/>
          </a:bodyPr>
          <a:lstStyle/>
          <a:p>
            <a:pPr marL="457200" indent="-457200">
              <a:buFont typeface="+mj-lt"/>
              <a:buAutoNum type="arabicPeriod"/>
            </a:pPr>
            <a:r>
              <a:rPr lang="en-GB" dirty="0"/>
              <a:t>Check with the Office for International Cooperation if a course is available</a:t>
            </a:r>
          </a:p>
          <a:p>
            <a:pPr marL="457200" indent="-457200">
              <a:buFont typeface="+mj-lt"/>
              <a:buAutoNum type="arabicPeriod"/>
            </a:pPr>
            <a:r>
              <a:rPr lang="en-GB" dirty="0"/>
              <a:t>Download </a:t>
            </a:r>
            <a:r>
              <a:rPr lang="en-GB" dirty="0">
                <a:hlinkClick r:id="rId2"/>
              </a:rPr>
              <a:t>During the Mobility </a:t>
            </a:r>
            <a:r>
              <a:rPr lang="en-GB" dirty="0"/>
              <a:t>part of the Learning </a:t>
            </a:r>
            <a:r>
              <a:rPr lang="en-GB" dirty="0" err="1"/>
              <a:t>Agremment</a:t>
            </a:r>
            <a:endParaRPr lang="en-GB" dirty="0"/>
          </a:p>
          <a:p>
            <a:pPr marL="457200" indent="-457200">
              <a:buFont typeface="+mj-lt"/>
              <a:buAutoNum type="arabicPeriod"/>
            </a:pPr>
            <a:r>
              <a:rPr lang="en-GB" dirty="0"/>
              <a:t>Fill in the needed information (personal information, courses deleted, courses added, etc.)</a:t>
            </a:r>
          </a:p>
          <a:p>
            <a:pPr marL="457200" indent="-457200">
              <a:buFont typeface="+mj-lt"/>
              <a:buAutoNum type="arabicPeriod"/>
            </a:pPr>
            <a:r>
              <a:rPr lang="en-GB" dirty="0"/>
              <a:t>Send it to toni.kliskic@fpzg.hr or exchange@fpzg.hr for approval </a:t>
            </a:r>
          </a:p>
          <a:p>
            <a:pPr marL="457200" indent="-457200">
              <a:buFont typeface="+mj-lt"/>
              <a:buAutoNum type="arabicPeriod"/>
            </a:pPr>
            <a:r>
              <a:rPr lang="en-GB" dirty="0"/>
              <a:t>Sign the document and bring it to the Office for International Cooperation after receiving the approval</a:t>
            </a:r>
          </a:p>
          <a:p>
            <a:pPr marL="457200" indent="-457200">
              <a:buFont typeface="+mj-lt"/>
              <a:buAutoNum type="arabicPeriod"/>
            </a:pPr>
            <a:r>
              <a:rPr lang="en-GB" dirty="0"/>
              <a:t>Send the Learning Agreement to your home faculty/university coordinator so he can sign it</a:t>
            </a:r>
          </a:p>
          <a:p>
            <a:pPr marL="457200" indent="-457200">
              <a:buFont typeface="+mj-lt"/>
              <a:buAutoNum type="arabicPeriod"/>
            </a:pPr>
            <a:r>
              <a:rPr lang="en-GB" dirty="0"/>
              <a:t>Send the scanned copy of the signed Learning Agreement with all three signatures to exchange@fpzg.hr </a:t>
            </a:r>
          </a:p>
          <a:p>
            <a:pPr marL="457200" indent="-457200">
              <a:buFont typeface="+mj-lt"/>
              <a:buAutoNum type="arabicPeriod"/>
            </a:pPr>
            <a:endParaRPr lang="en-GB" dirty="0"/>
          </a:p>
        </p:txBody>
      </p:sp>
    </p:spTree>
    <p:extLst>
      <p:ext uri="{BB962C8B-B14F-4D97-AF65-F5344CB8AC3E}">
        <p14:creationId xmlns:p14="http://schemas.microsoft.com/office/powerpoint/2010/main" val="626313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EA4E0-BC92-4858-B417-EF583E6BE9EE}"/>
              </a:ext>
            </a:extLst>
          </p:cNvPr>
          <p:cNvSpPr>
            <a:spLocks noGrp="1"/>
          </p:cNvSpPr>
          <p:nvPr>
            <p:ph type="title"/>
          </p:nvPr>
        </p:nvSpPr>
        <p:spPr/>
        <p:txBody>
          <a:bodyPr>
            <a:normAutofit/>
          </a:bodyPr>
          <a:lstStyle/>
          <a:p>
            <a:r>
              <a:rPr lang="hr-HR" sz="4400" dirty="0" err="1"/>
              <a:t>Attending</a:t>
            </a:r>
            <a:r>
              <a:rPr lang="hr-HR" sz="4400" dirty="0"/>
              <a:t> </a:t>
            </a:r>
            <a:r>
              <a:rPr lang="hr-HR" sz="4400" dirty="0" err="1"/>
              <a:t>courses</a:t>
            </a:r>
            <a:r>
              <a:rPr lang="hr-HR" sz="4400" dirty="0"/>
              <a:t> at </a:t>
            </a:r>
            <a:r>
              <a:rPr lang="hr-HR" sz="4400" dirty="0" err="1"/>
              <a:t>other</a:t>
            </a:r>
            <a:r>
              <a:rPr lang="hr-HR" sz="4400" dirty="0"/>
              <a:t> </a:t>
            </a:r>
            <a:r>
              <a:rPr lang="hr-HR" sz="4400" dirty="0" err="1"/>
              <a:t>faculties</a:t>
            </a:r>
            <a:endParaRPr lang="hr-HR" sz="4400" dirty="0"/>
          </a:p>
        </p:txBody>
      </p:sp>
      <p:sp>
        <p:nvSpPr>
          <p:cNvPr id="3" name="Content Placeholder 2">
            <a:extLst>
              <a:ext uri="{FF2B5EF4-FFF2-40B4-BE49-F238E27FC236}">
                <a16:creationId xmlns:a16="http://schemas.microsoft.com/office/drawing/2014/main" id="{10D92492-299B-4D6F-AB1F-1CC6B2CAC70F}"/>
              </a:ext>
            </a:extLst>
          </p:cNvPr>
          <p:cNvSpPr>
            <a:spLocks noGrp="1"/>
          </p:cNvSpPr>
          <p:nvPr>
            <p:ph idx="1"/>
          </p:nvPr>
        </p:nvSpPr>
        <p:spPr/>
        <p:txBody>
          <a:bodyPr/>
          <a:lstStyle/>
          <a:p>
            <a:pPr marL="0" indent="0">
              <a:buNone/>
            </a:pPr>
            <a:r>
              <a:rPr lang="hr-HR" dirty="0" err="1"/>
              <a:t>Students</a:t>
            </a:r>
            <a:r>
              <a:rPr lang="hr-HR" dirty="0"/>
              <a:t> </a:t>
            </a:r>
            <a:r>
              <a:rPr lang="hr-HR" dirty="0" err="1"/>
              <a:t>can</a:t>
            </a:r>
            <a:r>
              <a:rPr lang="hr-HR" dirty="0"/>
              <a:t> </a:t>
            </a:r>
            <a:r>
              <a:rPr lang="hr-HR" dirty="0" err="1"/>
              <a:t>attend</a:t>
            </a:r>
            <a:r>
              <a:rPr lang="hr-HR" dirty="0"/>
              <a:t> </a:t>
            </a:r>
            <a:r>
              <a:rPr lang="hr-HR" dirty="0" err="1"/>
              <a:t>up</a:t>
            </a:r>
            <a:r>
              <a:rPr lang="hr-HR" dirty="0"/>
              <a:t> to </a:t>
            </a:r>
            <a:r>
              <a:rPr lang="hr-HR" dirty="0" err="1"/>
              <a:t>two</a:t>
            </a:r>
            <a:r>
              <a:rPr lang="hr-HR" dirty="0"/>
              <a:t> </a:t>
            </a:r>
            <a:r>
              <a:rPr lang="hr-HR" dirty="0" err="1"/>
              <a:t>courses</a:t>
            </a:r>
            <a:r>
              <a:rPr lang="hr-HR" dirty="0"/>
              <a:t> at </a:t>
            </a:r>
            <a:r>
              <a:rPr lang="hr-HR" dirty="0" err="1"/>
              <a:t>other</a:t>
            </a:r>
            <a:r>
              <a:rPr lang="hr-HR" dirty="0"/>
              <a:t> </a:t>
            </a:r>
            <a:r>
              <a:rPr lang="hr-HR" dirty="0" err="1"/>
              <a:t>faculties</a:t>
            </a:r>
            <a:endParaRPr lang="hr-HR" dirty="0"/>
          </a:p>
          <a:p>
            <a:pPr marL="457200" indent="-457200">
              <a:buFont typeface="+mj-lt"/>
              <a:buAutoNum type="arabicPeriod"/>
            </a:pPr>
            <a:r>
              <a:rPr lang="hr-HR" dirty="0" err="1"/>
              <a:t>Send</a:t>
            </a:r>
            <a:r>
              <a:rPr lang="hr-HR" dirty="0"/>
              <a:t> </a:t>
            </a:r>
            <a:r>
              <a:rPr lang="hr-HR" dirty="0" err="1"/>
              <a:t>the</a:t>
            </a:r>
            <a:r>
              <a:rPr lang="hr-HR" dirty="0"/>
              <a:t> </a:t>
            </a:r>
            <a:r>
              <a:rPr lang="hr-HR" dirty="0" err="1"/>
              <a:t>following</a:t>
            </a:r>
            <a:r>
              <a:rPr lang="hr-HR" dirty="0"/>
              <a:t> </a:t>
            </a:r>
            <a:r>
              <a:rPr lang="hr-HR" dirty="0" err="1"/>
              <a:t>information</a:t>
            </a:r>
            <a:r>
              <a:rPr lang="hr-HR" dirty="0"/>
              <a:t> to toni.kliskic@fpzg.hr:</a:t>
            </a:r>
          </a:p>
          <a:p>
            <a:pPr lvl="1"/>
            <a:r>
              <a:rPr lang="hr-HR" dirty="0"/>
              <a:t>Student </a:t>
            </a:r>
            <a:r>
              <a:rPr lang="hr-HR" dirty="0" err="1"/>
              <a:t>name</a:t>
            </a:r>
            <a:endParaRPr lang="hr-HR" dirty="0"/>
          </a:p>
          <a:p>
            <a:pPr lvl="1"/>
            <a:r>
              <a:rPr lang="hr-HR" dirty="0"/>
              <a:t>Name of </a:t>
            </a:r>
            <a:r>
              <a:rPr lang="hr-HR" dirty="0" err="1"/>
              <a:t>the</a:t>
            </a:r>
            <a:r>
              <a:rPr lang="hr-HR" dirty="0"/>
              <a:t> </a:t>
            </a:r>
            <a:r>
              <a:rPr lang="hr-HR" dirty="0" err="1"/>
              <a:t>course</a:t>
            </a:r>
            <a:endParaRPr lang="hr-HR" dirty="0"/>
          </a:p>
          <a:p>
            <a:pPr lvl="1"/>
            <a:r>
              <a:rPr lang="hr-HR" dirty="0"/>
              <a:t>Name of </a:t>
            </a:r>
            <a:r>
              <a:rPr lang="hr-HR" dirty="0" err="1"/>
              <a:t>the</a:t>
            </a:r>
            <a:r>
              <a:rPr lang="hr-HR" dirty="0"/>
              <a:t> </a:t>
            </a:r>
            <a:r>
              <a:rPr lang="hr-HR" dirty="0" err="1"/>
              <a:t>faculty</a:t>
            </a:r>
            <a:r>
              <a:rPr lang="hr-HR" dirty="0"/>
              <a:t> </a:t>
            </a:r>
            <a:r>
              <a:rPr lang="hr-HR" dirty="0" err="1"/>
              <a:t>where</a:t>
            </a:r>
            <a:r>
              <a:rPr lang="hr-HR" dirty="0"/>
              <a:t> </a:t>
            </a:r>
            <a:r>
              <a:rPr lang="hr-HR" dirty="0" err="1"/>
              <a:t>the</a:t>
            </a:r>
            <a:r>
              <a:rPr lang="hr-HR" dirty="0"/>
              <a:t> </a:t>
            </a:r>
            <a:r>
              <a:rPr lang="hr-HR" dirty="0" err="1"/>
              <a:t>course</a:t>
            </a:r>
            <a:r>
              <a:rPr lang="hr-HR" dirty="0"/>
              <a:t> </a:t>
            </a:r>
            <a:r>
              <a:rPr lang="hr-HR" dirty="0" err="1"/>
              <a:t>is</a:t>
            </a:r>
            <a:r>
              <a:rPr lang="hr-HR" dirty="0"/>
              <a:t> </a:t>
            </a:r>
            <a:r>
              <a:rPr lang="hr-HR" dirty="0" err="1"/>
              <a:t>being</a:t>
            </a:r>
            <a:r>
              <a:rPr lang="hr-HR" dirty="0"/>
              <a:t> </a:t>
            </a:r>
            <a:r>
              <a:rPr lang="hr-HR" dirty="0" err="1"/>
              <a:t>held</a:t>
            </a:r>
            <a:endParaRPr lang="hr-HR" dirty="0"/>
          </a:p>
          <a:p>
            <a:pPr lvl="1"/>
            <a:r>
              <a:rPr lang="hr-HR" dirty="0" err="1"/>
              <a:t>Information</a:t>
            </a:r>
            <a:r>
              <a:rPr lang="hr-HR" dirty="0"/>
              <a:t> on </a:t>
            </a:r>
            <a:r>
              <a:rPr lang="hr-HR" dirty="0" err="1"/>
              <a:t>have</a:t>
            </a:r>
            <a:r>
              <a:rPr lang="hr-HR" dirty="0"/>
              <a:t> </a:t>
            </a:r>
            <a:r>
              <a:rPr lang="hr-HR" dirty="0" err="1"/>
              <a:t>you</a:t>
            </a:r>
            <a:r>
              <a:rPr lang="hr-HR" dirty="0"/>
              <a:t> </a:t>
            </a:r>
            <a:r>
              <a:rPr lang="hr-HR" dirty="0" err="1"/>
              <a:t>already</a:t>
            </a:r>
            <a:r>
              <a:rPr lang="hr-HR" dirty="0"/>
              <a:t> </a:t>
            </a:r>
            <a:r>
              <a:rPr lang="hr-HR" dirty="0" err="1"/>
              <a:t>signed</a:t>
            </a:r>
            <a:r>
              <a:rPr lang="hr-HR" dirty="0"/>
              <a:t> </a:t>
            </a:r>
            <a:r>
              <a:rPr lang="hr-HR" dirty="0" err="1"/>
              <a:t>the</a:t>
            </a:r>
            <a:r>
              <a:rPr lang="hr-HR" dirty="0"/>
              <a:t> </a:t>
            </a:r>
            <a:r>
              <a:rPr lang="hr-HR" dirty="0" err="1"/>
              <a:t>Learning</a:t>
            </a:r>
            <a:r>
              <a:rPr lang="hr-HR" dirty="0"/>
              <a:t> </a:t>
            </a:r>
            <a:r>
              <a:rPr lang="hr-HR" dirty="0" err="1"/>
              <a:t>Agreement</a:t>
            </a:r>
            <a:r>
              <a:rPr lang="hr-HR" dirty="0"/>
              <a:t> </a:t>
            </a:r>
            <a:r>
              <a:rPr lang="hr-HR" dirty="0" err="1"/>
              <a:t>with</a:t>
            </a:r>
            <a:r>
              <a:rPr lang="hr-HR" dirty="0"/>
              <a:t> </a:t>
            </a:r>
            <a:r>
              <a:rPr lang="hr-HR" dirty="0" err="1"/>
              <a:t>the</a:t>
            </a:r>
            <a:r>
              <a:rPr lang="hr-HR" dirty="0"/>
              <a:t> </a:t>
            </a:r>
            <a:r>
              <a:rPr lang="hr-HR" dirty="0" err="1"/>
              <a:t>faculty</a:t>
            </a:r>
            <a:r>
              <a:rPr lang="hr-HR" dirty="0"/>
              <a:t> </a:t>
            </a:r>
            <a:r>
              <a:rPr lang="hr-HR" dirty="0" err="1"/>
              <a:t>in</a:t>
            </a:r>
            <a:r>
              <a:rPr lang="hr-HR" dirty="0"/>
              <a:t> </a:t>
            </a:r>
            <a:r>
              <a:rPr lang="hr-HR" dirty="0" err="1"/>
              <a:t>question</a:t>
            </a:r>
            <a:endParaRPr lang="hr-HR" dirty="0"/>
          </a:p>
        </p:txBody>
      </p:sp>
    </p:spTree>
    <p:extLst>
      <p:ext uri="{BB962C8B-B14F-4D97-AF65-F5344CB8AC3E}">
        <p14:creationId xmlns:p14="http://schemas.microsoft.com/office/powerpoint/2010/main" val="3116262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97B77-D5F4-4C9E-AE5F-1F6D83B652A8}"/>
              </a:ext>
            </a:extLst>
          </p:cNvPr>
          <p:cNvSpPr>
            <a:spLocks noGrp="1"/>
          </p:cNvSpPr>
          <p:nvPr>
            <p:ph type="title"/>
          </p:nvPr>
        </p:nvSpPr>
        <p:spPr/>
        <p:txBody>
          <a:bodyPr>
            <a:normAutofit/>
          </a:bodyPr>
          <a:lstStyle/>
          <a:p>
            <a:r>
              <a:rPr lang="hr-HR" sz="4400" dirty="0" err="1"/>
              <a:t>Attending</a:t>
            </a:r>
            <a:r>
              <a:rPr lang="hr-HR" sz="4400" dirty="0"/>
              <a:t> </a:t>
            </a:r>
            <a:r>
              <a:rPr lang="hr-HR" sz="4400" dirty="0" err="1"/>
              <a:t>courses</a:t>
            </a:r>
            <a:r>
              <a:rPr lang="hr-HR" sz="4400" dirty="0"/>
              <a:t> at </a:t>
            </a:r>
            <a:r>
              <a:rPr lang="hr-HR" sz="4400" dirty="0" err="1"/>
              <a:t>other</a:t>
            </a:r>
            <a:r>
              <a:rPr lang="hr-HR" sz="4400" dirty="0"/>
              <a:t> </a:t>
            </a:r>
            <a:r>
              <a:rPr lang="hr-HR" sz="4400" dirty="0" err="1"/>
              <a:t>faculties</a:t>
            </a:r>
            <a:endParaRPr lang="hr-HR" sz="4400" dirty="0"/>
          </a:p>
        </p:txBody>
      </p:sp>
      <p:sp>
        <p:nvSpPr>
          <p:cNvPr id="3" name="Content Placeholder 2">
            <a:extLst>
              <a:ext uri="{FF2B5EF4-FFF2-40B4-BE49-F238E27FC236}">
                <a16:creationId xmlns:a16="http://schemas.microsoft.com/office/drawing/2014/main" id="{289B612E-2654-4B2B-ADEF-7C5C396D3144}"/>
              </a:ext>
            </a:extLst>
          </p:cNvPr>
          <p:cNvSpPr>
            <a:spLocks noGrp="1"/>
          </p:cNvSpPr>
          <p:nvPr>
            <p:ph idx="1"/>
          </p:nvPr>
        </p:nvSpPr>
        <p:spPr/>
        <p:txBody>
          <a:bodyPr>
            <a:normAutofit/>
          </a:bodyPr>
          <a:lstStyle/>
          <a:p>
            <a:pPr marL="457200" indent="-457200">
              <a:buFont typeface="+mj-lt"/>
              <a:buAutoNum type="arabicPeriod"/>
            </a:pPr>
            <a:r>
              <a:rPr lang="hr-HR" sz="2400" dirty="0" err="1"/>
              <a:t>Pick</a:t>
            </a:r>
            <a:r>
              <a:rPr lang="hr-HR" sz="2400" dirty="0"/>
              <a:t> </a:t>
            </a:r>
            <a:r>
              <a:rPr lang="hr-HR" sz="2400" dirty="0" err="1"/>
              <a:t>up</a:t>
            </a:r>
            <a:r>
              <a:rPr lang="hr-HR" sz="2400" dirty="0"/>
              <a:t> </a:t>
            </a:r>
            <a:r>
              <a:rPr lang="hr-HR" sz="2400" dirty="0" err="1"/>
              <a:t>the</a:t>
            </a:r>
            <a:r>
              <a:rPr lang="hr-HR" sz="2400" dirty="0"/>
              <a:t> </a:t>
            </a:r>
            <a:r>
              <a:rPr lang="hr-HR" sz="2400" dirty="0" err="1"/>
              <a:t>Horizontal</a:t>
            </a:r>
            <a:r>
              <a:rPr lang="hr-HR" sz="2400" dirty="0"/>
              <a:t> </a:t>
            </a:r>
            <a:r>
              <a:rPr lang="hr-HR" sz="2400" dirty="0" err="1"/>
              <a:t>Mobility</a:t>
            </a:r>
            <a:r>
              <a:rPr lang="hr-HR" sz="2400" dirty="0"/>
              <a:t> </a:t>
            </a:r>
            <a:r>
              <a:rPr lang="hr-HR" sz="2400" dirty="0" err="1"/>
              <a:t>Form</a:t>
            </a:r>
            <a:r>
              <a:rPr lang="hr-HR" sz="2400" dirty="0"/>
              <a:t> at </a:t>
            </a:r>
            <a:r>
              <a:rPr lang="hr-HR" sz="2400" dirty="0" err="1"/>
              <a:t>the</a:t>
            </a:r>
            <a:r>
              <a:rPr lang="hr-HR" sz="2400" dirty="0"/>
              <a:t> Office for International </a:t>
            </a:r>
            <a:r>
              <a:rPr lang="hr-HR" sz="2400" dirty="0" err="1"/>
              <a:t>Cooperation</a:t>
            </a:r>
            <a:endParaRPr lang="hr-HR" sz="2400" dirty="0"/>
          </a:p>
          <a:p>
            <a:pPr marL="457200" indent="-457200">
              <a:buFont typeface="+mj-lt"/>
              <a:buAutoNum type="arabicPeriod"/>
            </a:pPr>
            <a:r>
              <a:rPr lang="hr-HR" sz="2400" dirty="0" err="1"/>
              <a:t>Fill</a:t>
            </a:r>
            <a:r>
              <a:rPr lang="hr-HR" sz="2400" dirty="0"/>
              <a:t> </a:t>
            </a:r>
            <a:r>
              <a:rPr lang="hr-HR" sz="2400" dirty="0" err="1"/>
              <a:t>in</a:t>
            </a:r>
            <a:r>
              <a:rPr lang="hr-HR" sz="2400" dirty="0"/>
              <a:t> </a:t>
            </a:r>
            <a:r>
              <a:rPr lang="hr-HR" sz="2400" dirty="0" err="1"/>
              <a:t>the</a:t>
            </a:r>
            <a:r>
              <a:rPr lang="hr-HR" sz="2400" dirty="0"/>
              <a:t> </a:t>
            </a:r>
            <a:r>
              <a:rPr lang="hr-HR" sz="2400" dirty="0" err="1"/>
              <a:t>Student’s</a:t>
            </a:r>
            <a:r>
              <a:rPr lang="hr-HR" sz="2400" dirty="0"/>
              <a:t> data </a:t>
            </a:r>
            <a:r>
              <a:rPr lang="hr-HR" sz="2400" dirty="0" err="1"/>
              <a:t>part</a:t>
            </a:r>
            <a:r>
              <a:rPr lang="hr-HR" sz="2400" dirty="0"/>
              <a:t> of </a:t>
            </a:r>
            <a:r>
              <a:rPr lang="hr-HR" sz="2400" dirty="0" err="1"/>
              <a:t>the</a:t>
            </a:r>
            <a:r>
              <a:rPr lang="hr-HR" sz="2400" dirty="0"/>
              <a:t> </a:t>
            </a:r>
            <a:r>
              <a:rPr lang="hr-HR" sz="2400" dirty="0" err="1"/>
              <a:t>form</a:t>
            </a:r>
            <a:endParaRPr lang="hr-HR" sz="2400" dirty="0"/>
          </a:p>
          <a:p>
            <a:pPr marL="457200" indent="-457200">
              <a:buFont typeface="+mj-lt"/>
              <a:buAutoNum type="arabicPeriod"/>
            </a:pPr>
            <a:r>
              <a:rPr lang="hr-HR" sz="2400" dirty="0" err="1"/>
              <a:t>Bring</a:t>
            </a:r>
            <a:r>
              <a:rPr lang="hr-HR" sz="2400" dirty="0"/>
              <a:t> </a:t>
            </a:r>
            <a:r>
              <a:rPr lang="hr-HR" sz="2400" dirty="0" err="1"/>
              <a:t>it</a:t>
            </a:r>
            <a:r>
              <a:rPr lang="hr-HR" sz="2400" dirty="0"/>
              <a:t> to </a:t>
            </a:r>
            <a:r>
              <a:rPr lang="hr-HR" sz="2400" dirty="0" err="1"/>
              <a:t>the</a:t>
            </a:r>
            <a:r>
              <a:rPr lang="hr-HR" sz="2400" dirty="0"/>
              <a:t> </a:t>
            </a:r>
            <a:r>
              <a:rPr lang="hr-HR" sz="2400" dirty="0" err="1"/>
              <a:t>Admission</a:t>
            </a:r>
            <a:r>
              <a:rPr lang="hr-HR" sz="2400" dirty="0"/>
              <a:t> Office to </a:t>
            </a:r>
            <a:r>
              <a:rPr lang="hr-HR" sz="2400" dirty="0" err="1"/>
              <a:t>have</a:t>
            </a:r>
            <a:r>
              <a:rPr lang="hr-HR" sz="2400" dirty="0"/>
              <a:t> </a:t>
            </a:r>
            <a:r>
              <a:rPr lang="hr-HR" sz="2400" dirty="0" err="1"/>
              <a:t>it</a:t>
            </a:r>
            <a:r>
              <a:rPr lang="hr-HR" sz="2400" dirty="0"/>
              <a:t> </a:t>
            </a:r>
            <a:r>
              <a:rPr lang="hr-HR" sz="2400" dirty="0" err="1"/>
              <a:t>signed</a:t>
            </a:r>
            <a:r>
              <a:rPr lang="hr-HR" sz="2400" dirty="0"/>
              <a:t> and </a:t>
            </a:r>
            <a:r>
              <a:rPr lang="hr-HR" sz="2400" dirty="0" err="1"/>
              <a:t>stamped</a:t>
            </a:r>
            <a:endParaRPr lang="hr-HR" sz="2400" dirty="0"/>
          </a:p>
          <a:p>
            <a:pPr marL="457200" indent="-457200">
              <a:buFont typeface="+mj-lt"/>
              <a:buAutoNum type="arabicPeriod"/>
            </a:pPr>
            <a:r>
              <a:rPr lang="hr-HR" sz="2400" dirty="0"/>
              <a:t>Take </a:t>
            </a:r>
            <a:r>
              <a:rPr lang="hr-HR" sz="2400" dirty="0" err="1"/>
              <a:t>it</a:t>
            </a:r>
            <a:r>
              <a:rPr lang="hr-HR" sz="2400" dirty="0"/>
              <a:t> to </a:t>
            </a:r>
            <a:r>
              <a:rPr lang="hr-HR" sz="2400" dirty="0" err="1"/>
              <a:t>the</a:t>
            </a:r>
            <a:r>
              <a:rPr lang="hr-HR" sz="2400" dirty="0"/>
              <a:t> </a:t>
            </a:r>
            <a:r>
              <a:rPr lang="hr-HR" sz="2400" dirty="0" err="1"/>
              <a:t>Filing</a:t>
            </a:r>
            <a:r>
              <a:rPr lang="hr-HR" sz="2400" dirty="0"/>
              <a:t> Office (</a:t>
            </a:r>
            <a:r>
              <a:rPr lang="hr-HR" sz="2400" dirty="0" err="1"/>
              <a:t>first</a:t>
            </a:r>
            <a:r>
              <a:rPr lang="hr-HR" sz="2400" dirty="0"/>
              <a:t> </a:t>
            </a:r>
            <a:r>
              <a:rPr lang="hr-HR" sz="2400" dirty="0" err="1"/>
              <a:t>floor</a:t>
            </a:r>
            <a:r>
              <a:rPr lang="hr-HR" sz="2400" dirty="0"/>
              <a:t>, </a:t>
            </a:r>
            <a:r>
              <a:rPr lang="hr-HR" sz="2400" dirty="0" err="1"/>
              <a:t>the</a:t>
            </a:r>
            <a:r>
              <a:rPr lang="hr-HR" sz="2400" dirty="0"/>
              <a:t> </a:t>
            </a:r>
            <a:r>
              <a:rPr lang="hr-HR" sz="2400" dirty="0" err="1"/>
              <a:t>first</a:t>
            </a:r>
            <a:r>
              <a:rPr lang="hr-HR" sz="2400" dirty="0"/>
              <a:t> </a:t>
            </a:r>
            <a:r>
              <a:rPr lang="hr-HR" sz="2400" dirty="0" err="1"/>
              <a:t>door</a:t>
            </a:r>
            <a:r>
              <a:rPr lang="hr-HR" sz="2400" dirty="0"/>
              <a:t> to </a:t>
            </a:r>
            <a:r>
              <a:rPr lang="hr-HR" sz="2400" dirty="0" err="1"/>
              <a:t>the</a:t>
            </a:r>
            <a:r>
              <a:rPr lang="hr-HR" sz="2400" dirty="0"/>
              <a:t> </a:t>
            </a:r>
            <a:r>
              <a:rPr lang="hr-HR" sz="2400" dirty="0" err="1"/>
              <a:t>right</a:t>
            </a:r>
            <a:r>
              <a:rPr lang="hr-HR" sz="2400" dirty="0"/>
              <a:t>)</a:t>
            </a:r>
          </a:p>
        </p:txBody>
      </p:sp>
    </p:spTree>
    <p:extLst>
      <p:ext uri="{BB962C8B-B14F-4D97-AF65-F5344CB8AC3E}">
        <p14:creationId xmlns:p14="http://schemas.microsoft.com/office/powerpoint/2010/main" val="488634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57BA4-0438-4888-8DC8-4360349FB44B}"/>
              </a:ext>
            </a:extLst>
          </p:cNvPr>
          <p:cNvSpPr>
            <a:spLocks noGrp="1"/>
          </p:cNvSpPr>
          <p:nvPr>
            <p:ph type="title"/>
          </p:nvPr>
        </p:nvSpPr>
        <p:spPr/>
        <p:txBody>
          <a:bodyPr>
            <a:normAutofit/>
          </a:bodyPr>
          <a:lstStyle/>
          <a:p>
            <a:r>
              <a:rPr lang="hr-HR" sz="4400" dirty="0" err="1"/>
              <a:t>Attending</a:t>
            </a:r>
            <a:r>
              <a:rPr lang="hr-HR" sz="4400" dirty="0"/>
              <a:t> </a:t>
            </a:r>
            <a:r>
              <a:rPr lang="hr-HR" sz="4400" dirty="0" err="1"/>
              <a:t>courses</a:t>
            </a:r>
            <a:r>
              <a:rPr lang="hr-HR" sz="4400" dirty="0"/>
              <a:t> at </a:t>
            </a:r>
            <a:r>
              <a:rPr lang="hr-HR" sz="4400" dirty="0" err="1"/>
              <a:t>other</a:t>
            </a:r>
            <a:r>
              <a:rPr lang="hr-HR" sz="4400" dirty="0"/>
              <a:t> </a:t>
            </a:r>
            <a:r>
              <a:rPr lang="hr-HR" sz="4400" dirty="0" err="1"/>
              <a:t>faculties</a:t>
            </a:r>
            <a:endParaRPr lang="hr-HR" sz="4400" dirty="0"/>
          </a:p>
        </p:txBody>
      </p:sp>
      <p:sp>
        <p:nvSpPr>
          <p:cNvPr id="3" name="Content Placeholder 2">
            <a:extLst>
              <a:ext uri="{FF2B5EF4-FFF2-40B4-BE49-F238E27FC236}">
                <a16:creationId xmlns:a16="http://schemas.microsoft.com/office/drawing/2014/main" id="{82A758B2-9C7F-4249-BBEF-D7CF16F0E660}"/>
              </a:ext>
            </a:extLst>
          </p:cNvPr>
          <p:cNvSpPr>
            <a:spLocks noGrp="1"/>
          </p:cNvSpPr>
          <p:nvPr>
            <p:ph idx="1"/>
          </p:nvPr>
        </p:nvSpPr>
        <p:spPr/>
        <p:txBody>
          <a:bodyPr>
            <a:normAutofit/>
          </a:bodyPr>
          <a:lstStyle/>
          <a:p>
            <a:pPr marL="457200" indent="-457200">
              <a:buFont typeface="+mj-lt"/>
              <a:buAutoNum type="arabicPeriod"/>
            </a:pPr>
            <a:r>
              <a:rPr lang="en-GB" sz="2400" dirty="0"/>
              <a:t>Contact the Admission Office and International Cooperation Office at the faculty you wish to attend to receive permission to join the course</a:t>
            </a:r>
            <a:endParaRPr lang="hr-HR" sz="2400" dirty="0"/>
          </a:p>
          <a:p>
            <a:pPr marL="457200" indent="-457200">
              <a:buFont typeface="+mj-lt"/>
              <a:buAutoNum type="arabicPeriod"/>
            </a:pPr>
            <a:r>
              <a:rPr lang="en-GB" sz="2400" dirty="0"/>
              <a:t>Make and sign a new Learning Agreement</a:t>
            </a:r>
          </a:p>
          <a:p>
            <a:pPr marL="457200" indent="-457200">
              <a:buFont typeface="+mj-lt"/>
              <a:buAutoNum type="arabicPeriod"/>
            </a:pPr>
            <a:r>
              <a:rPr lang="en-GB" sz="2400" dirty="0"/>
              <a:t>The course professor has to fill in and sign second part of the Horizontal Mobility Form – information on the elective course</a:t>
            </a:r>
          </a:p>
        </p:txBody>
      </p:sp>
    </p:spTree>
    <p:extLst>
      <p:ext uri="{BB962C8B-B14F-4D97-AF65-F5344CB8AC3E}">
        <p14:creationId xmlns:p14="http://schemas.microsoft.com/office/powerpoint/2010/main" val="588683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26C45-B1B5-4836-A4BC-5B67EA5C01F0}"/>
              </a:ext>
            </a:extLst>
          </p:cNvPr>
          <p:cNvSpPr>
            <a:spLocks noGrp="1"/>
          </p:cNvSpPr>
          <p:nvPr>
            <p:ph type="title"/>
          </p:nvPr>
        </p:nvSpPr>
        <p:spPr/>
        <p:txBody>
          <a:bodyPr>
            <a:normAutofit/>
          </a:bodyPr>
          <a:lstStyle/>
          <a:p>
            <a:r>
              <a:rPr lang="hr-HR" sz="4400" dirty="0" err="1"/>
              <a:t>Attending</a:t>
            </a:r>
            <a:r>
              <a:rPr lang="hr-HR" sz="4400" dirty="0"/>
              <a:t> </a:t>
            </a:r>
            <a:r>
              <a:rPr lang="hr-HR" sz="4400" dirty="0" err="1"/>
              <a:t>courses</a:t>
            </a:r>
            <a:r>
              <a:rPr lang="hr-HR" sz="4400" dirty="0"/>
              <a:t> at </a:t>
            </a:r>
            <a:r>
              <a:rPr lang="hr-HR" sz="4400" dirty="0" err="1"/>
              <a:t>other</a:t>
            </a:r>
            <a:r>
              <a:rPr lang="hr-HR" sz="4400" dirty="0"/>
              <a:t> </a:t>
            </a:r>
            <a:r>
              <a:rPr lang="hr-HR" sz="4400" dirty="0" err="1"/>
              <a:t>faculties</a:t>
            </a:r>
            <a:endParaRPr lang="hr-HR" sz="4400" dirty="0"/>
          </a:p>
        </p:txBody>
      </p:sp>
      <p:sp>
        <p:nvSpPr>
          <p:cNvPr id="3" name="Content Placeholder 2">
            <a:extLst>
              <a:ext uri="{FF2B5EF4-FFF2-40B4-BE49-F238E27FC236}">
                <a16:creationId xmlns:a16="http://schemas.microsoft.com/office/drawing/2014/main" id="{000CF32E-0C42-4F8F-AD05-AAFA8AEDD046}"/>
              </a:ext>
            </a:extLst>
          </p:cNvPr>
          <p:cNvSpPr>
            <a:spLocks noGrp="1"/>
          </p:cNvSpPr>
          <p:nvPr>
            <p:ph idx="1"/>
          </p:nvPr>
        </p:nvSpPr>
        <p:spPr/>
        <p:txBody>
          <a:bodyPr>
            <a:normAutofit/>
          </a:bodyPr>
          <a:lstStyle/>
          <a:p>
            <a:pPr marL="0" indent="0">
              <a:buNone/>
            </a:pPr>
            <a:r>
              <a:rPr lang="hr-HR" dirty="0" err="1"/>
              <a:t>After</a:t>
            </a:r>
            <a:r>
              <a:rPr lang="hr-HR" dirty="0"/>
              <a:t> </a:t>
            </a:r>
            <a:r>
              <a:rPr lang="hr-HR" dirty="0" err="1"/>
              <a:t>completing</a:t>
            </a:r>
            <a:r>
              <a:rPr lang="hr-HR" dirty="0"/>
              <a:t> </a:t>
            </a:r>
            <a:r>
              <a:rPr lang="hr-HR" dirty="0" err="1"/>
              <a:t>the</a:t>
            </a:r>
            <a:r>
              <a:rPr lang="hr-HR" dirty="0"/>
              <a:t> </a:t>
            </a:r>
            <a:r>
              <a:rPr lang="hr-HR" dirty="0" err="1"/>
              <a:t>course</a:t>
            </a:r>
            <a:r>
              <a:rPr lang="hr-HR" dirty="0"/>
              <a:t>:</a:t>
            </a:r>
          </a:p>
          <a:p>
            <a:pPr marL="457200" indent="-457200">
              <a:buFont typeface="+mj-lt"/>
              <a:buAutoNum type="arabicPeriod"/>
            </a:pPr>
            <a:r>
              <a:rPr lang="hr-HR" dirty="0" err="1"/>
              <a:t>Have</a:t>
            </a:r>
            <a:r>
              <a:rPr lang="hr-HR" dirty="0"/>
              <a:t> </a:t>
            </a:r>
            <a:r>
              <a:rPr lang="hr-HR" dirty="0" err="1"/>
              <a:t>the</a:t>
            </a:r>
            <a:r>
              <a:rPr lang="hr-HR" dirty="0"/>
              <a:t> grade </a:t>
            </a:r>
            <a:r>
              <a:rPr lang="hr-HR" dirty="0" err="1"/>
              <a:t>registered</a:t>
            </a:r>
            <a:r>
              <a:rPr lang="hr-HR" dirty="0"/>
              <a:t> and </a:t>
            </a:r>
            <a:r>
              <a:rPr lang="hr-HR" dirty="0" err="1"/>
              <a:t>signed</a:t>
            </a:r>
            <a:r>
              <a:rPr lang="hr-HR" dirty="0"/>
              <a:t> </a:t>
            </a:r>
            <a:r>
              <a:rPr lang="hr-HR" dirty="0" err="1"/>
              <a:t>by</a:t>
            </a:r>
            <a:r>
              <a:rPr lang="hr-HR" dirty="0"/>
              <a:t> </a:t>
            </a:r>
            <a:r>
              <a:rPr lang="hr-HR" dirty="0" err="1"/>
              <a:t>the</a:t>
            </a:r>
            <a:r>
              <a:rPr lang="hr-HR" dirty="0"/>
              <a:t> </a:t>
            </a:r>
            <a:r>
              <a:rPr lang="hr-HR" dirty="0" err="1"/>
              <a:t>professor</a:t>
            </a:r>
            <a:r>
              <a:rPr lang="hr-HR" dirty="0"/>
              <a:t> </a:t>
            </a:r>
            <a:r>
              <a:rPr lang="hr-HR" dirty="0" err="1"/>
              <a:t>in</a:t>
            </a:r>
            <a:r>
              <a:rPr lang="hr-HR" dirty="0"/>
              <a:t> </a:t>
            </a:r>
            <a:r>
              <a:rPr lang="hr-HR" dirty="0" err="1"/>
              <a:t>the</a:t>
            </a:r>
            <a:r>
              <a:rPr lang="hr-HR" dirty="0"/>
              <a:t> </a:t>
            </a:r>
            <a:r>
              <a:rPr lang="hr-HR" dirty="0" err="1"/>
              <a:t>Horizontal</a:t>
            </a:r>
            <a:r>
              <a:rPr lang="hr-HR" dirty="0"/>
              <a:t> </a:t>
            </a:r>
            <a:r>
              <a:rPr lang="hr-HR" dirty="0" err="1"/>
              <a:t>Mobility</a:t>
            </a:r>
            <a:r>
              <a:rPr lang="hr-HR" dirty="0"/>
              <a:t> </a:t>
            </a:r>
            <a:r>
              <a:rPr lang="hr-HR" dirty="0" err="1"/>
              <a:t>Form</a:t>
            </a:r>
            <a:r>
              <a:rPr lang="hr-HR" dirty="0"/>
              <a:t> – </a:t>
            </a:r>
            <a:r>
              <a:rPr lang="hr-HR" dirty="0" err="1"/>
              <a:t>information</a:t>
            </a:r>
            <a:r>
              <a:rPr lang="hr-HR" dirty="0"/>
              <a:t> </a:t>
            </a:r>
            <a:r>
              <a:rPr lang="hr-HR" dirty="0" err="1"/>
              <a:t>about</a:t>
            </a:r>
            <a:r>
              <a:rPr lang="hr-HR" dirty="0"/>
              <a:t> </a:t>
            </a:r>
            <a:r>
              <a:rPr lang="hr-HR" dirty="0" err="1"/>
              <a:t>the</a:t>
            </a:r>
            <a:r>
              <a:rPr lang="hr-HR" dirty="0"/>
              <a:t> </a:t>
            </a:r>
            <a:r>
              <a:rPr lang="hr-HR" dirty="0" err="1"/>
              <a:t>course</a:t>
            </a:r>
            <a:r>
              <a:rPr lang="hr-HR" dirty="0"/>
              <a:t> </a:t>
            </a:r>
            <a:r>
              <a:rPr lang="hr-HR" dirty="0" err="1"/>
              <a:t>examination</a:t>
            </a:r>
            <a:endParaRPr lang="hr-HR" dirty="0"/>
          </a:p>
          <a:p>
            <a:pPr marL="457200" indent="-457200">
              <a:buFont typeface="+mj-lt"/>
              <a:buAutoNum type="arabicPeriod"/>
            </a:pPr>
            <a:r>
              <a:rPr lang="hr-HR" dirty="0" err="1"/>
              <a:t>Have</a:t>
            </a:r>
            <a:r>
              <a:rPr lang="hr-HR" dirty="0"/>
              <a:t> </a:t>
            </a:r>
            <a:r>
              <a:rPr lang="hr-HR" dirty="0" err="1"/>
              <a:t>it</a:t>
            </a:r>
            <a:r>
              <a:rPr lang="hr-HR" dirty="0"/>
              <a:t> </a:t>
            </a:r>
            <a:r>
              <a:rPr lang="hr-HR" dirty="0" err="1"/>
              <a:t>signed</a:t>
            </a:r>
            <a:r>
              <a:rPr lang="hr-HR" dirty="0"/>
              <a:t> and </a:t>
            </a:r>
            <a:r>
              <a:rPr lang="hr-HR" dirty="0" err="1"/>
              <a:t>stamped</a:t>
            </a:r>
            <a:r>
              <a:rPr lang="hr-HR" dirty="0"/>
              <a:t> </a:t>
            </a:r>
            <a:r>
              <a:rPr lang="hr-HR" dirty="0" err="1"/>
              <a:t>by</a:t>
            </a:r>
            <a:r>
              <a:rPr lang="hr-HR" dirty="0"/>
              <a:t> </a:t>
            </a:r>
            <a:r>
              <a:rPr lang="hr-HR" dirty="0" err="1"/>
              <a:t>the</a:t>
            </a:r>
            <a:r>
              <a:rPr lang="hr-HR" dirty="0"/>
              <a:t> </a:t>
            </a:r>
            <a:r>
              <a:rPr lang="hr-HR" dirty="0" err="1"/>
              <a:t>secondary</a:t>
            </a:r>
            <a:r>
              <a:rPr lang="hr-HR" dirty="0"/>
              <a:t> </a:t>
            </a:r>
            <a:r>
              <a:rPr lang="hr-HR" dirty="0" err="1"/>
              <a:t>faculty</a:t>
            </a:r>
            <a:r>
              <a:rPr lang="hr-HR" dirty="0"/>
              <a:t> </a:t>
            </a:r>
            <a:r>
              <a:rPr lang="hr-HR" dirty="0" err="1"/>
              <a:t>Admission</a:t>
            </a:r>
            <a:r>
              <a:rPr lang="hr-HR" dirty="0"/>
              <a:t> Office</a:t>
            </a:r>
          </a:p>
          <a:p>
            <a:pPr marL="457200" indent="-457200">
              <a:buFont typeface="+mj-lt"/>
              <a:buAutoNum type="arabicPeriod"/>
            </a:pPr>
            <a:r>
              <a:rPr lang="hr-HR" dirty="0" err="1"/>
              <a:t>Bring</a:t>
            </a:r>
            <a:r>
              <a:rPr lang="hr-HR" dirty="0"/>
              <a:t> </a:t>
            </a:r>
            <a:r>
              <a:rPr lang="hr-HR" dirty="0" err="1"/>
              <a:t>the</a:t>
            </a:r>
            <a:r>
              <a:rPr lang="hr-HR" dirty="0"/>
              <a:t> </a:t>
            </a:r>
            <a:r>
              <a:rPr lang="hr-HR" dirty="0" err="1"/>
              <a:t>signed</a:t>
            </a:r>
            <a:r>
              <a:rPr lang="hr-HR" dirty="0"/>
              <a:t> and </a:t>
            </a:r>
            <a:r>
              <a:rPr lang="hr-HR" dirty="0" err="1"/>
              <a:t>stamped</a:t>
            </a:r>
            <a:r>
              <a:rPr lang="hr-HR" dirty="0"/>
              <a:t> </a:t>
            </a:r>
            <a:r>
              <a:rPr lang="hr-HR" dirty="0" err="1"/>
              <a:t>Horizotal</a:t>
            </a:r>
            <a:r>
              <a:rPr lang="hr-HR" dirty="0"/>
              <a:t> </a:t>
            </a:r>
            <a:r>
              <a:rPr lang="hr-HR" dirty="0" err="1"/>
              <a:t>Mobility</a:t>
            </a:r>
            <a:r>
              <a:rPr lang="hr-HR" dirty="0"/>
              <a:t> </a:t>
            </a:r>
            <a:r>
              <a:rPr lang="hr-HR" dirty="0" err="1"/>
              <a:t>Form</a:t>
            </a:r>
            <a:r>
              <a:rPr lang="hr-HR" dirty="0"/>
              <a:t> to </a:t>
            </a:r>
            <a:r>
              <a:rPr lang="hr-HR" dirty="0" err="1"/>
              <a:t>the</a:t>
            </a:r>
            <a:r>
              <a:rPr lang="hr-HR" dirty="0"/>
              <a:t> </a:t>
            </a:r>
            <a:r>
              <a:rPr lang="hr-HR" dirty="0" err="1"/>
              <a:t>Faculty</a:t>
            </a:r>
            <a:r>
              <a:rPr lang="hr-HR" dirty="0"/>
              <a:t> of </a:t>
            </a:r>
            <a:r>
              <a:rPr lang="hr-HR" dirty="0" err="1"/>
              <a:t>Political</a:t>
            </a:r>
            <a:r>
              <a:rPr lang="hr-HR" dirty="0"/>
              <a:t> Science </a:t>
            </a:r>
            <a:r>
              <a:rPr lang="hr-HR" dirty="0" err="1"/>
              <a:t>Admission</a:t>
            </a:r>
            <a:r>
              <a:rPr lang="hr-HR" dirty="0"/>
              <a:t> Office</a:t>
            </a:r>
          </a:p>
        </p:txBody>
      </p:sp>
    </p:spTree>
    <p:extLst>
      <p:ext uri="{BB962C8B-B14F-4D97-AF65-F5344CB8AC3E}">
        <p14:creationId xmlns:p14="http://schemas.microsoft.com/office/powerpoint/2010/main" val="422399590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Gallery</Template>
  <TotalTime>83</TotalTime>
  <Words>537</Words>
  <Application>Microsoft Office PowerPoint</Application>
  <PresentationFormat>Widescreen</PresentationFormat>
  <Paragraphs>52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Palatino Linotype</vt:lpstr>
      <vt:lpstr>Gallery</vt:lpstr>
      <vt:lpstr>Welcome to the Faculty of Political Science!</vt:lpstr>
      <vt:lpstr>Course information</vt:lpstr>
      <vt:lpstr>Autumn School on Political and Economic Aspects of Taiwan and East Asia</vt:lpstr>
      <vt:lpstr>Learning Agreement</vt:lpstr>
      <vt:lpstr>How to change the Learning Agreement?</vt:lpstr>
      <vt:lpstr>Attending courses at other faculties</vt:lpstr>
      <vt:lpstr>Attending courses at other faculties</vt:lpstr>
      <vt:lpstr>Attending courses at other faculties</vt:lpstr>
      <vt:lpstr>Attending courses at other faculties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Faculty of Political Science!</dc:title>
  <dc:creator>Toni Kliškić</dc:creator>
  <cp:lastModifiedBy>Toni Kliškić</cp:lastModifiedBy>
  <cp:revision>10</cp:revision>
  <dcterms:created xsi:type="dcterms:W3CDTF">2018-09-25T12:05:53Z</dcterms:created>
  <dcterms:modified xsi:type="dcterms:W3CDTF">2018-09-25T13:28:54Z</dcterms:modified>
</cp:coreProperties>
</file>